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8288000" cy="10287000"/>
  <p:notesSz cx="6858000" cy="9144000"/>
  <p:embeddedFontLst>
    <p:embeddedFont>
      <p:font typeface="Lexend Deca" panose="020B0604020202020204" charset="0"/>
      <p:regular r:id="rId9"/>
    </p:embeddedFont>
    <p:embeddedFont>
      <p:font typeface="Now" panose="020B0604020202020204" charset="0"/>
      <p:regular r:id="rId10"/>
    </p:embeddedFont>
    <p:embeddedFont>
      <p:font typeface="Now Bold" panose="020B0604020202020204" charset="0"/>
      <p:regular r:id="rId1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0" d="100"/>
          <a:sy n="70" d="100"/>
        </p:scale>
        <p:origin x="774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6.jpeg"/><Relationship Id="rId7" Type="http://schemas.openxmlformats.org/officeDocument/2006/relationships/image" Target="../media/image18.sv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20.svg"/><Relationship Id="rId5" Type="http://schemas.openxmlformats.org/officeDocument/2006/relationships/image" Target="../media/image9.svg"/><Relationship Id="rId10" Type="http://schemas.openxmlformats.org/officeDocument/2006/relationships/image" Target="../media/image19.png"/><Relationship Id="rId4" Type="http://schemas.openxmlformats.org/officeDocument/2006/relationships/image" Target="../media/image8.png"/><Relationship Id="rId9" Type="http://schemas.openxmlformats.org/officeDocument/2006/relationships/image" Target="../media/image12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9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2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jpeg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61738" y="0"/>
            <a:ext cx="20611475" cy="10287000"/>
            <a:chOff x="0" y="0"/>
            <a:chExt cx="27481967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40984" cy="13716000"/>
            </a:xfrm>
            <a:custGeom>
              <a:avLst/>
              <a:gdLst/>
              <a:ahLst/>
              <a:cxnLst/>
              <a:rect l="l" t="t" r="r" b="b"/>
              <a:pathLst>
                <a:path w="13740984" h="13716000">
                  <a:moveTo>
                    <a:pt x="0" y="0"/>
                  </a:moveTo>
                  <a:lnTo>
                    <a:pt x="13740984" y="0"/>
                  </a:lnTo>
                  <a:lnTo>
                    <a:pt x="13740984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9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001"/>
            </a:p>
          </p:txBody>
        </p:sp>
        <p:sp>
          <p:nvSpPr>
            <p:cNvPr id="4" name="Freeform 4"/>
            <p:cNvSpPr/>
            <p:nvPr/>
          </p:nvSpPr>
          <p:spPr>
            <a:xfrm>
              <a:off x="13740984" y="0"/>
              <a:ext cx="13740984" cy="13716000"/>
            </a:xfrm>
            <a:custGeom>
              <a:avLst/>
              <a:gdLst/>
              <a:ahLst/>
              <a:cxnLst/>
              <a:rect l="l" t="t" r="r" b="b"/>
              <a:pathLst>
                <a:path w="13740984" h="13716000">
                  <a:moveTo>
                    <a:pt x="0" y="0"/>
                  </a:moveTo>
                  <a:lnTo>
                    <a:pt x="13740983" y="0"/>
                  </a:lnTo>
                  <a:lnTo>
                    <a:pt x="13740983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9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001"/>
            </a:p>
          </p:txBody>
        </p:sp>
      </p:grpSp>
      <p:sp>
        <p:nvSpPr>
          <p:cNvPr id="5" name="Freeform 5"/>
          <p:cNvSpPr/>
          <p:nvPr/>
        </p:nvSpPr>
        <p:spPr>
          <a:xfrm>
            <a:off x="11361329" y="513800"/>
            <a:ext cx="5897971" cy="5897971"/>
          </a:xfrm>
          <a:custGeom>
            <a:avLst/>
            <a:gdLst/>
            <a:ahLst/>
            <a:cxnLst/>
            <a:rect l="l" t="t" r="r" b="b"/>
            <a:pathLst>
              <a:path w="5897971" h="5897971">
                <a:moveTo>
                  <a:pt x="0" y="0"/>
                </a:moveTo>
                <a:lnTo>
                  <a:pt x="5897971" y="0"/>
                </a:lnTo>
                <a:lnTo>
                  <a:pt x="5897971" y="5897970"/>
                </a:lnTo>
                <a:lnTo>
                  <a:pt x="0" y="58979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001"/>
          </a:p>
        </p:txBody>
      </p:sp>
      <p:grpSp>
        <p:nvGrpSpPr>
          <p:cNvPr id="6" name="Group 6"/>
          <p:cNvGrpSpPr/>
          <p:nvPr/>
        </p:nvGrpSpPr>
        <p:grpSpPr>
          <a:xfrm>
            <a:off x="13428429" y="4419417"/>
            <a:ext cx="3449956" cy="4902084"/>
            <a:chOff x="0" y="0"/>
            <a:chExt cx="9342810" cy="1327531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9342810" cy="13275311"/>
            </a:xfrm>
            <a:custGeom>
              <a:avLst/>
              <a:gdLst/>
              <a:ahLst/>
              <a:cxnLst/>
              <a:rect l="l" t="t" r="r" b="b"/>
              <a:pathLst>
                <a:path w="9342810" h="13275311">
                  <a:moveTo>
                    <a:pt x="5615768" y="0"/>
                  </a:moveTo>
                  <a:lnTo>
                    <a:pt x="9342810" y="0"/>
                  </a:lnTo>
                  <a:lnTo>
                    <a:pt x="9342810" y="13275311"/>
                  </a:lnTo>
                  <a:lnTo>
                    <a:pt x="0" y="13275311"/>
                  </a:lnTo>
                  <a:lnTo>
                    <a:pt x="0" y="6649720"/>
                  </a:lnTo>
                  <a:cubicBezTo>
                    <a:pt x="0" y="2976880"/>
                    <a:pt x="2514011" y="0"/>
                    <a:pt x="5615768" y="0"/>
                  </a:cubicBezTo>
                  <a:close/>
                </a:path>
              </a:pathLst>
            </a:custGeom>
            <a:blipFill>
              <a:blip r:embed="rId6"/>
              <a:stretch>
                <a:fillRect t="-2816" b="-2816"/>
              </a:stretch>
            </a:blipFill>
          </p:spPr>
          <p:txBody>
            <a:bodyPr/>
            <a:lstStyle/>
            <a:p>
              <a:endParaRPr lang="en-001"/>
            </a:p>
          </p:txBody>
        </p:sp>
      </p:grpSp>
      <p:sp>
        <p:nvSpPr>
          <p:cNvPr id="8" name="Freeform 8"/>
          <p:cNvSpPr/>
          <p:nvPr/>
        </p:nvSpPr>
        <p:spPr>
          <a:xfrm>
            <a:off x="13111445" y="5628710"/>
            <a:ext cx="4083924" cy="4175016"/>
          </a:xfrm>
          <a:custGeom>
            <a:avLst/>
            <a:gdLst/>
            <a:ahLst/>
            <a:cxnLst/>
            <a:rect l="l" t="t" r="r" b="b"/>
            <a:pathLst>
              <a:path w="4083924" h="4175016">
                <a:moveTo>
                  <a:pt x="0" y="0"/>
                </a:moveTo>
                <a:lnTo>
                  <a:pt x="4083925" y="0"/>
                </a:lnTo>
                <a:lnTo>
                  <a:pt x="4083925" y="4175016"/>
                </a:lnTo>
                <a:lnTo>
                  <a:pt x="0" y="417501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001"/>
          </a:p>
        </p:txBody>
      </p:sp>
      <p:sp>
        <p:nvSpPr>
          <p:cNvPr id="9" name="TextBox 9"/>
          <p:cNvSpPr txBox="1"/>
          <p:nvPr/>
        </p:nvSpPr>
        <p:spPr>
          <a:xfrm>
            <a:off x="1028700" y="8201025"/>
            <a:ext cx="6733851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Now"/>
                <a:ea typeface="Now"/>
                <a:cs typeface="Now"/>
                <a:sym typeface="Now"/>
              </a:rPr>
              <a:t>Sadid Ahmed</a:t>
            </a:r>
          </a:p>
          <a:p>
            <a:pPr marL="0" lvl="0" indent="0" algn="l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Now"/>
                <a:ea typeface="Now"/>
                <a:cs typeface="Now"/>
                <a:sym typeface="Now"/>
              </a:rPr>
              <a:t>ID : 0242220005101437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1028700" y="1028700"/>
            <a:ext cx="9621526" cy="5510852"/>
            <a:chOff x="0" y="0"/>
            <a:chExt cx="12828702" cy="7347803"/>
          </a:xfrm>
        </p:grpSpPr>
        <p:sp>
          <p:nvSpPr>
            <p:cNvPr id="11" name="TextBox 11"/>
            <p:cNvSpPr txBox="1"/>
            <p:nvPr/>
          </p:nvSpPr>
          <p:spPr>
            <a:xfrm>
              <a:off x="0" y="1171545"/>
              <a:ext cx="12828702" cy="61762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12019"/>
                </a:lnSpc>
              </a:pPr>
              <a:r>
                <a:rPr lang="en-US" sz="10927" spc="-218">
                  <a:solidFill>
                    <a:srgbClr val="000000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The Rise of Fileless Malware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66675"/>
              <a:ext cx="8978467" cy="676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200"/>
                </a:lnSpc>
              </a:pPr>
              <a:r>
                <a:rPr lang="en-US" sz="3000">
                  <a:solidFill>
                    <a:srgbClr val="000000"/>
                  </a:solidFill>
                  <a:latin typeface="Now"/>
                  <a:ea typeface="Now"/>
                  <a:cs typeface="Now"/>
                  <a:sym typeface="Now"/>
                </a:rPr>
                <a:t>Invisible Threats Cybersecurity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61738" y="0"/>
            <a:ext cx="20611475" cy="10287000"/>
            <a:chOff x="0" y="0"/>
            <a:chExt cx="27481967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40984" cy="13716000"/>
            </a:xfrm>
            <a:custGeom>
              <a:avLst/>
              <a:gdLst/>
              <a:ahLst/>
              <a:cxnLst/>
              <a:rect l="l" t="t" r="r" b="b"/>
              <a:pathLst>
                <a:path w="13740984" h="13716000">
                  <a:moveTo>
                    <a:pt x="0" y="0"/>
                  </a:moveTo>
                  <a:lnTo>
                    <a:pt x="13740984" y="0"/>
                  </a:lnTo>
                  <a:lnTo>
                    <a:pt x="13740984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3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001"/>
            </a:p>
          </p:txBody>
        </p:sp>
        <p:sp>
          <p:nvSpPr>
            <p:cNvPr id="4" name="Freeform 4"/>
            <p:cNvSpPr/>
            <p:nvPr/>
          </p:nvSpPr>
          <p:spPr>
            <a:xfrm>
              <a:off x="13740984" y="0"/>
              <a:ext cx="13740984" cy="13716000"/>
            </a:xfrm>
            <a:custGeom>
              <a:avLst/>
              <a:gdLst/>
              <a:ahLst/>
              <a:cxnLst/>
              <a:rect l="l" t="t" r="r" b="b"/>
              <a:pathLst>
                <a:path w="13740984" h="13716000">
                  <a:moveTo>
                    <a:pt x="0" y="0"/>
                  </a:moveTo>
                  <a:lnTo>
                    <a:pt x="13740983" y="0"/>
                  </a:lnTo>
                  <a:lnTo>
                    <a:pt x="13740983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3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001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5143500"/>
            <a:ext cx="8137531" cy="5124231"/>
            <a:chOff x="0" y="0"/>
            <a:chExt cx="1118292" cy="70419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118292" cy="704192"/>
            </a:xfrm>
            <a:custGeom>
              <a:avLst/>
              <a:gdLst/>
              <a:ahLst/>
              <a:cxnLst/>
              <a:rect l="l" t="t" r="r" b="b"/>
              <a:pathLst>
                <a:path w="1118292" h="704192">
                  <a:moveTo>
                    <a:pt x="0" y="0"/>
                  </a:moveTo>
                  <a:lnTo>
                    <a:pt x="1118292" y="0"/>
                  </a:lnTo>
                  <a:lnTo>
                    <a:pt x="1118292" y="704192"/>
                  </a:lnTo>
                  <a:lnTo>
                    <a:pt x="0" y="704192"/>
                  </a:lnTo>
                  <a:close/>
                </a:path>
              </a:pathLst>
            </a:custGeom>
            <a:blipFill>
              <a:blip r:embed="rId4"/>
              <a:stretch>
                <a:fillRect l="-13286" r="-13286"/>
              </a:stretch>
            </a:blipFill>
          </p:spPr>
          <p:txBody>
            <a:bodyPr/>
            <a:lstStyle/>
            <a:p>
              <a:endParaRPr lang="en-001"/>
            </a:p>
          </p:txBody>
        </p:sp>
      </p:grpSp>
      <p:sp>
        <p:nvSpPr>
          <p:cNvPr id="7" name="Freeform 7"/>
          <p:cNvSpPr/>
          <p:nvPr/>
        </p:nvSpPr>
        <p:spPr>
          <a:xfrm>
            <a:off x="0" y="5143500"/>
            <a:ext cx="5165094" cy="5319853"/>
          </a:xfrm>
          <a:custGeom>
            <a:avLst/>
            <a:gdLst/>
            <a:ahLst/>
            <a:cxnLst/>
            <a:rect l="l" t="t" r="r" b="b"/>
            <a:pathLst>
              <a:path w="5165094" h="5319853">
                <a:moveTo>
                  <a:pt x="0" y="0"/>
                </a:moveTo>
                <a:lnTo>
                  <a:pt x="5165094" y="0"/>
                </a:lnTo>
                <a:lnTo>
                  <a:pt x="5165094" y="5319853"/>
                </a:lnTo>
                <a:lnTo>
                  <a:pt x="0" y="531985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001"/>
          </a:p>
        </p:txBody>
      </p:sp>
      <p:sp>
        <p:nvSpPr>
          <p:cNvPr id="8" name="TextBox 8"/>
          <p:cNvSpPr txBox="1"/>
          <p:nvPr/>
        </p:nvSpPr>
        <p:spPr>
          <a:xfrm>
            <a:off x="1028700" y="1038225"/>
            <a:ext cx="7108831" cy="3505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270"/>
              </a:lnSpc>
            </a:pPr>
            <a:r>
              <a:rPr lang="en-US" sz="7725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Understanding Fileless Malware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10190710" y="1028700"/>
            <a:ext cx="7068590" cy="1855047"/>
            <a:chOff x="0" y="0"/>
            <a:chExt cx="9424787" cy="2473396"/>
          </a:xfrm>
        </p:grpSpPr>
        <p:sp>
          <p:nvSpPr>
            <p:cNvPr id="10" name="TextBox 10"/>
            <p:cNvSpPr txBox="1"/>
            <p:nvPr/>
          </p:nvSpPr>
          <p:spPr>
            <a:xfrm>
              <a:off x="0" y="947702"/>
              <a:ext cx="9424787" cy="15256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079"/>
                </a:lnSpc>
              </a:pPr>
              <a:r>
                <a:rPr lang="en-US" sz="2199">
                  <a:solidFill>
                    <a:srgbClr val="000000"/>
                  </a:solidFill>
                  <a:latin typeface="Now"/>
                  <a:ea typeface="Now"/>
                  <a:cs typeface="Now"/>
                  <a:sym typeface="Now"/>
                </a:rPr>
                <a:t>Fileless malware operates </a:t>
              </a:r>
              <a:r>
                <a:rPr lang="en-US" sz="2199" b="1">
                  <a:solidFill>
                    <a:srgbClr val="000000"/>
                  </a:solidFill>
                  <a:latin typeface="Now Bold"/>
                  <a:ea typeface="Now Bold"/>
                  <a:cs typeface="Now Bold"/>
                  <a:sym typeface="Now Bold"/>
                </a:rPr>
                <a:t>in-memory</a:t>
              </a:r>
              <a:r>
                <a:rPr lang="en-US" sz="2199">
                  <a:solidFill>
                    <a:srgbClr val="000000"/>
                  </a:solidFill>
                  <a:latin typeface="Now"/>
                  <a:ea typeface="Now"/>
                  <a:cs typeface="Now"/>
                  <a:sym typeface="Now"/>
                </a:rPr>
                <a:t> rather than relying on files, making it </a:t>
              </a:r>
              <a:r>
                <a:rPr lang="en-US" sz="2199" b="1">
                  <a:solidFill>
                    <a:srgbClr val="000000"/>
                  </a:solidFill>
                  <a:latin typeface="Now Bold"/>
                  <a:ea typeface="Now Bold"/>
                  <a:cs typeface="Now Bold"/>
                  <a:sym typeface="Now Bold"/>
                </a:rPr>
                <a:t>invisible</a:t>
              </a:r>
              <a:r>
                <a:rPr lang="en-US" sz="2199">
                  <a:solidFill>
                    <a:srgbClr val="000000"/>
                  </a:solidFill>
                  <a:latin typeface="Now"/>
                  <a:ea typeface="Now"/>
                  <a:cs typeface="Now"/>
                  <a:sym typeface="Now"/>
                </a:rPr>
                <a:t> to traditional antivirus solutions.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19050"/>
              <a:ext cx="9424787" cy="6049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770"/>
                </a:lnSpc>
              </a:pPr>
              <a:r>
                <a:rPr lang="en-US" sz="2900">
                  <a:solidFill>
                    <a:srgbClr val="000000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Definition of Fileless Malware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0190710" y="3672933"/>
            <a:ext cx="7068590" cy="1874096"/>
            <a:chOff x="0" y="0"/>
            <a:chExt cx="9424787" cy="2498795"/>
          </a:xfrm>
        </p:grpSpPr>
        <p:sp>
          <p:nvSpPr>
            <p:cNvPr id="13" name="TextBox 13"/>
            <p:cNvSpPr txBox="1"/>
            <p:nvPr/>
          </p:nvSpPr>
          <p:spPr>
            <a:xfrm>
              <a:off x="0" y="973102"/>
              <a:ext cx="9424787" cy="15256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079"/>
                </a:lnSpc>
              </a:pPr>
              <a:r>
                <a:rPr lang="en-US" sz="2199">
                  <a:solidFill>
                    <a:srgbClr val="000000"/>
                  </a:solidFill>
                  <a:latin typeface="Now"/>
                  <a:ea typeface="Now"/>
                  <a:cs typeface="Now"/>
                  <a:sym typeface="Now"/>
                </a:rPr>
                <a:t>Unlike traditional malware, fileless variants do not leave behind traces on disk, making detection </a:t>
              </a:r>
              <a:r>
                <a:rPr lang="en-US" sz="2199" b="1">
                  <a:solidFill>
                    <a:srgbClr val="000000"/>
                  </a:solidFill>
                  <a:latin typeface="Now Bold"/>
                  <a:ea typeface="Now Bold"/>
                  <a:cs typeface="Now Bold"/>
                  <a:sym typeface="Now Bold"/>
                </a:rPr>
                <a:t>more challenging</a:t>
              </a:r>
              <a:r>
                <a:rPr lang="en-US" sz="2199">
                  <a:solidFill>
                    <a:srgbClr val="000000"/>
                  </a:solidFill>
                  <a:latin typeface="Now"/>
                  <a:ea typeface="Now"/>
                  <a:cs typeface="Now"/>
                  <a:sym typeface="Now"/>
                </a:rPr>
                <a:t> for security systems.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19050"/>
              <a:ext cx="9424787" cy="6049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770"/>
                </a:lnSpc>
              </a:pPr>
              <a:r>
                <a:rPr lang="en-US" sz="2900">
                  <a:solidFill>
                    <a:srgbClr val="000000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Differences from Traditional Malware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0190710" y="6812466"/>
            <a:ext cx="7068590" cy="1888939"/>
            <a:chOff x="0" y="0"/>
            <a:chExt cx="9424787" cy="2518585"/>
          </a:xfrm>
        </p:grpSpPr>
        <p:sp>
          <p:nvSpPr>
            <p:cNvPr id="16" name="TextBox 16"/>
            <p:cNvSpPr txBox="1"/>
            <p:nvPr/>
          </p:nvSpPr>
          <p:spPr>
            <a:xfrm>
              <a:off x="0" y="-19050"/>
              <a:ext cx="9424787" cy="6049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770"/>
                </a:lnSpc>
              </a:pPr>
              <a:r>
                <a:rPr lang="en-US" sz="2900">
                  <a:solidFill>
                    <a:srgbClr val="000000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Impact on Systems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992892"/>
              <a:ext cx="9424787" cy="15256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079"/>
                </a:lnSpc>
              </a:pPr>
              <a:r>
                <a:rPr lang="en-US" sz="2199">
                  <a:solidFill>
                    <a:srgbClr val="000000"/>
                  </a:solidFill>
                  <a:latin typeface="Now"/>
                  <a:ea typeface="Now"/>
                  <a:cs typeface="Now"/>
                  <a:sym typeface="Now"/>
                </a:rPr>
                <a:t>The impact of fileless malware can be severe, leading to data breaches, </a:t>
              </a:r>
              <a:r>
                <a:rPr lang="en-US" sz="2199" b="1">
                  <a:solidFill>
                    <a:srgbClr val="000000"/>
                  </a:solidFill>
                  <a:latin typeface="Now Bold"/>
                  <a:ea typeface="Now Bold"/>
                  <a:cs typeface="Now Bold"/>
                  <a:sym typeface="Now Bold"/>
                </a:rPr>
                <a:t>system corruption</a:t>
              </a:r>
              <a:r>
                <a:rPr lang="en-US" sz="2199">
                  <a:solidFill>
                    <a:srgbClr val="000000"/>
                  </a:solidFill>
                  <a:latin typeface="Now"/>
                  <a:ea typeface="Now"/>
                  <a:cs typeface="Now"/>
                  <a:sym typeface="Now"/>
                </a:rPr>
                <a:t>, and significant operational disruptions.</a:t>
              </a:r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9334500" y="1071300"/>
            <a:ext cx="572421" cy="3892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219"/>
              </a:lnSpc>
            </a:pPr>
            <a:r>
              <a:rPr lang="en-US" sz="2299" u="sng">
                <a:solidFill>
                  <a:srgbClr val="000000"/>
                </a:solidFill>
                <a:latin typeface="Now"/>
                <a:ea typeface="Now"/>
                <a:cs typeface="Now"/>
                <a:sym typeface="Now"/>
              </a:rPr>
              <a:t>01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334500" y="3700780"/>
            <a:ext cx="572421" cy="3892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219"/>
              </a:lnSpc>
            </a:pPr>
            <a:r>
              <a:rPr lang="en-US" sz="2299" u="sng">
                <a:solidFill>
                  <a:srgbClr val="000000"/>
                </a:solidFill>
                <a:latin typeface="Now"/>
                <a:ea typeface="Now"/>
                <a:cs typeface="Now"/>
                <a:sym typeface="Now"/>
              </a:rPr>
              <a:t>02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9334500" y="6851010"/>
            <a:ext cx="572421" cy="3892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219"/>
              </a:lnSpc>
            </a:pPr>
            <a:r>
              <a:rPr lang="en-US" sz="2299" u="sng">
                <a:solidFill>
                  <a:srgbClr val="000000"/>
                </a:solidFill>
                <a:latin typeface="Now"/>
                <a:ea typeface="Now"/>
                <a:cs typeface="Now"/>
                <a:sym typeface="Now"/>
              </a:rPr>
              <a:t>03</a:t>
            </a:r>
          </a:p>
        </p:txBody>
      </p:sp>
    </p:spTree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61738" y="0"/>
            <a:ext cx="20611475" cy="10287000"/>
            <a:chOff x="0" y="0"/>
            <a:chExt cx="27481967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40984" cy="13716000"/>
            </a:xfrm>
            <a:custGeom>
              <a:avLst/>
              <a:gdLst/>
              <a:ahLst/>
              <a:cxnLst/>
              <a:rect l="l" t="t" r="r" b="b"/>
              <a:pathLst>
                <a:path w="13740984" h="13716000">
                  <a:moveTo>
                    <a:pt x="0" y="0"/>
                  </a:moveTo>
                  <a:lnTo>
                    <a:pt x="13740984" y="0"/>
                  </a:lnTo>
                  <a:lnTo>
                    <a:pt x="13740984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9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001"/>
            </a:p>
          </p:txBody>
        </p:sp>
        <p:sp>
          <p:nvSpPr>
            <p:cNvPr id="4" name="Freeform 4"/>
            <p:cNvSpPr/>
            <p:nvPr/>
          </p:nvSpPr>
          <p:spPr>
            <a:xfrm>
              <a:off x="13740984" y="0"/>
              <a:ext cx="13740984" cy="13716000"/>
            </a:xfrm>
            <a:custGeom>
              <a:avLst/>
              <a:gdLst/>
              <a:ahLst/>
              <a:cxnLst/>
              <a:rect l="l" t="t" r="r" b="b"/>
              <a:pathLst>
                <a:path w="13740984" h="13716000">
                  <a:moveTo>
                    <a:pt x="0" y="0"/>
                  </a:moveTo>
                  <a:lnTo>
                    <a:pt x="13740983" y="0"/>
                  </a:lnTo>
                  <a:lnTo>
                    <a:pt x="13740983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9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001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28700" y="1028700"/>
            <a:ext cx="16230600" cy="8229600"/>
            <a:chOff x="0" y="0"/>
            <a:chExt cx="21640800" cy="10972800"/>
          </a:xfrm>
        </p:grpSpPr>
        <p:sp>
          <p:nvSpPr>
            <p:cNvPr id="6" name="AutoShape 6"/>
            <p:cNvSpPr/>
            <p:nvPr/>
          </p:nvSpPr>
          <p:spPr>
            <a:xfrm rot="-5400000">
              <a:off x="5334000" y="5473700"/>
              <a:ext cx="10972800" cy="0"/>
            </a:xfrm>
            <a:prstGeom prst="line">
              <a:avLst/>
            </a:prstGeom>
            <a:ln w="25400" cap="rnd">
              <a:solidFill>
                <a:srgbClr val="032859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001"/>
            </a:p>
          </p:txBody>
        </p:sp>
        <p:sp>
          <p:nvSpPr>
            <p:cNvPr id="7" name="AutoShape 7"/>
            <p:cNvSpPr/>
            <p:nvPr/>
          </p:nvSpPr>
          <p:spPr>
            <a:xfrm>
              <a:off x="0" y="5473700"/>
              <a:ext cx="21640800" cy="0"/>
            </a:xfrm>
            <a:prstGeom prst="line">
              <a:avLst/>
            </a:prstGeom>
            <a:ln w="25400" cap="rnd">
              <a:solidFill>
                <a:srgbClr val="032859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001"/>
            </a:p>
          </p:txBody>
        </p:sp>
        <p:sp>
          <p:nvSpPr>
            <p:cNvPr id="8" name="Freeform 8"/>
            <p:cNvSpPr/>
            <p:nvPr/>
          </p:nvSpPr>
          <p:spPr>
            <a:xfrm>
              <a:off x="8937319" y="3603319"/>
              <a:ext cx="3766163" cy="3766163"/>
            </a:xfrm>
            <a:custGeom>
              <a:avLst/>
              <a:gdLst/>
              <a:ahLst/>
              <a:cxnLst/>
              <a:rect l="l" t="t" r="r" b="b"/>
              <a:pathLst>
                <a:path w="3766163" h="3766163">
                  <a:moveTo>
                    <a:pt x="0" y="0"/>
                  </a:moveTo>
                  <a:lnTo>
                    <a:pt x="3766162" y="0"/>
                  </a:lnTo>
                  <a:lnTo>
                    <a:pt x="3766162" y="3766162"/>
                  </a:lnTo>
                  <a:lnTo>
                    <a:pt x="0" y="37661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001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749155" y="1731117"/>
            <a:ext cx="5030451" cy="1970163"/>
            <a:chOff x="0" y="0"/>
            <a:chExt cx="6707268" cy="2626884"/>
          </a:xfrm>
        </p:grpSpPr>
        <p:sp>
          <p:nvSpPr>
            <p:cNvPr id="10" name="TextBox 10"/>
            <p:cNvSpPr txBox="1"/>
            <p:nvPr/>
          </p:nvSpPr>
          <p:spPr>
            <a:xfrm>
              <a:off x="0" y="-47625"/>
              <a:ext cx="6707268" cy="5368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401"/>
                </a:lnSpc>
              </a:pPr>
              <a:r>
                <a:rPr lang="en-US" sz="2429">
                  <a:solidFill>
                    <a:srgbClr val="000000"/>
                  </a:solidFill>
                  <a:latin typeface="Now"/>
                  <a:ea typeface="Now"/>
                  <a:cs typeface="Now"/>
                  <a:sym typeface="Now"/>
                </a:rPr>
                <a:t>INITIAL ENTRY POINT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751941"/>
              <a:ext cx="6707268" cy="18749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770"/>
                </a:lnSpc>
              </a:pPr>
              <a:r>
                <a:rPr lang="en-US" sz="2900">
                  <a:solidFill>
                    <a:srgbClr val="000000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Malware enters through vulnerable software or phishing emails.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1536969" y="1714448"/>
            <a:ext cx="5548374" cy="2005882"/>
            <a:chOff x="0" y="-47625"/>
            <a:chExt cx="7397832" cy="2674509"/>
          </a:xfrm>
        </p:grpSpPr>
        <p:sp>
          <p:nvSpPr>
            <p:cNvPr id="13" name="TextBox 13"/>
            <p:cNvSpPr txBox="1"/>
            <p:nvPr/>
          </p:nvSpPr>
          <p:spPr>
            <a:xfrm>
              <a:off x="0" y="-47625"/>
              <a:ext cx="7397832" cy="55852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l">
                <a:lnSpc>
                  <a:spcPts val="3401"/>
                </a:lnSpc>
              </a:pPr>
              <a:r>
                <a:rPr lang="en-US" sz="2429" dirty="0">
                  <a:solidFill>
                    <a:srgbClr val="000000"/>
                  </a:solidFill>
                  <a:latin typeface="Now"/>
                  <a:ea typeface="Now"/>
                  <a:cs typeface="Now"/>
                  <a:sym typeface="Now"/>
                </a:rPr>
                <a:t>EXPLOITATION OF VULNERABILITY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751941"/>
              <a:ext cx="6707268" cy="18749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770"/>
                </a:lnSpc>
              </a:pPr>
              <a:r>
                <a:rPr lang="en-US" sz="2900" dirty="0">
                  <a:solidFill>
                    <a:srgbClr val="000000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Once inside, it exploits system vulnerabilities to execute.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739630" y="6566670"/>
            <a:ext cx="5030451" cy="1970163"/>
            <a:chOff x="0" y="0"/>
            <a:chExt cx="6707268" cy="2626884"/>
          </a:xfrm>
        </p:grpSpPr>
        <p:sp>
          <p:nvSpPr>
            <p:cNvPr id="16" name="TextBox 16"/>
            <p:cNvSpPr txBox="1"/>
            <p:nvPr/>
          </p:nvSpPr>
          <p:spPr>
            <a:xfrm>
              <a:off x="0" y="-47625"/>
              <a:ext cx="6707268" cy="5368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401"/>
                </a:lnSpc>
              </a:pPr>
              <a:r>
                <a:rPr lang="en-US" sz="2429">
                  <a:solidFill>
                    <a:srgbClr val="000000"/>
                  </a:solidFill>
                  <a:latin typeface="Now"/>
                  <a:ea typeface="Now"/>
                  <a:cs typeface="Now"/>
                  <a:sym typeface="Now"/>
                </a:rPr>
                <a:t>EXECUTION OF CODE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751941"/>
              <a:ext cx="6707268" cy="18749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770"/>
                </a:lnSpc>
              </a:pPr>
              <a:r>
                <a:rPr lang="en-US" sz="2900">
                  <a:solidFill>
                    <a:srgbClr val="000000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The attack executes in-memory without storing files on disk.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1536969" y="6585720"/>
            <a:ext cx="5030451" cy="1970163"/>
            <a:chOff x="0" y="0"/>
            <a:chExt cx="6707268" cy="2626884"/>
          </a:xfrm>
        </p:grpSpPr>
        <p:sp>
          <p:nvSpPr>
            <p:cNvPr id="19" name="TextBox 19"/>
            <p:cNvSpPr txBox="1"/>
            <p:nvPr/>
          </p:nvSpPr>
          <p:spPr>
            <a:xfrm>
              <a:off x="0" y="-47625"/>
              <a:ext cx="6707268" cy="5368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401"/>
                </a:lnSpc>
              </a:pPr>
              <a:r>
                <a:rPr lang="en-US" sz="2429">
                  <a:solidFill>
                    <a:srgbClr val="000000"/>
                  </a:solidFill>
                  <a:latin typeface="Now"/>
                  <a:ea typeface="Now"/>
                  <a:cs typeface="Now"/>
                  <a:sym typeface="Now"/>
                </a:rPr>
                <a:t>PERSISTENCE AND CONTROL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751941"/>
              <a:ext cx="6707268" cy="18749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770"/>
                </a:lnSpc>
              </a:pPr>
              <a:r>
                <a:rPr lang="en-US" sz="2900">
                  <a:solidFill>
                    <a:srgbClr val="000000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The attacker gains backdoor access for ongoing control.</a:t>
              </a:r>
            </a:p>
          </p:txBody>
        </p:sp>
      </p:grpSp>
    </p:spTree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561002" y="3761242"/>
            <a:ext cx="4890131" cy="5357467"/>
            <a:chOff x="0" y="0"/>
            <a:chExt cx="757609" cy="83001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57609" cy="830012"/>
            </a:xfrm>
            <a:custGeom>
              <a:avLst/>
              <a:gdLst/>
              <a:ahLst/>
              <a:cxnLst/>
              <a:rect l="l" t="t" r="r" b="b"/>
              <a:pathLst>
                <a:path w="757609" h="830012">
                  <a:moveTo>
                    <a:pt x="0" y="0"/>
                  </a:moveTo>
                  <a:lnTo>
                    <a:pt x="757609" y="0"/>
                  </a:lnTo>
                  <a:lnTo>
                    <a:pt x="757609" y="830012"/>
                  </a:lnTo>
                  <a:lnTo>
                    <a:pt x="0" y="830012"/>
                  </a:lnTo>
                  <a:close/>
                </a:path>
              </a:pathLst>
            </a:custGeom>
            <a:blipFill>
              <a:blip r:embed="rId2"/>
              <a:stretch>
                <a:fillRect t="-18500" b="-18500"/>
              </a:stretch>
            </a:blipFill>
          </p:spPr>
          <p:txBody>
            <a:bodyPr/>
            <a:lstStyle/>
            <a:p>
              <a:endParaRPr lang="en-001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8460967" y="1028700"/>
            <a:ext cx="4580330" cy="6810859"/>
            <a:chOff x="0" y="0"/>
            <a:chExt cx="711567" cy="105808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711567" cy="1058086"/>
            </a:xfrm>
            <a:custGeom>
              <a:avLst/>
              <a:gdLst/>
              <a:ahLst/>
              <a:cxnLst/>
              <a:rect l="l" t="t" r="r" b="b"/>
              <a:pathLst>
                <a:path w="711567" h="1058086">
                  <a:moveTo>
                    <a:pt x="0" y="0"/>
                  </a:moveTo>
                  <a:lnTo>
                    <a:pt x="711567" y="0"/>
                  </a:lnTo>
                  <a:lnTo>
                    <a:pt x="711567" y="1058086"/>
                  </a:lnTo>
                  <a:lnTo>
                    <a:pt x="0" y="1058086"/>
                  </a:lnTo>
                  <a:close/>
                </a:path>
              </a:pathLst>
            </a:custGeom>
            <a:blipFill>
              <a:blip r:embed="rId3"/>
              <a:stretch>
                <a:fillRect l="-61726" r="-61726"/>
              </a:stretch>
            </a:blipFill>
          </p:spPr>
          <p:txBody>
            <a:bodyPr/>
            <a:lstStyle/>
            <a:p>
              <a:endParaRPr lang="en-001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1161738" y="0"/>
            <a:ext cx="20611475" cy="10287000"/>
            <a:chOff x="0" y="0"/>
            <a:chExt cx="27481967" cy="13716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3740984" cy="13716000"/>
            </a:xfrm>
            <a:custGeom>
              <a:avLst/>
              <a:gdLst/>
              <a:ahLst/>
              <a:cxnLst/>
              <a:rect l="l" t="t" r="r" b="b"/>
              <a:pathLst>
                <a:path w="13740984" h="13716000">
                  <a:moveTo>
                    <a:pt x="0" y="0"/>
                  </a:moveTo>
                  <a:lnTo>
                    <a:pt x="13740984" y="0"/>
                  </a:lnTo>
                  <a:lnTo>
                    <a:pt x="13740984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13999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001"/>
            </a:p>
          </p:txBody>
        </p:sp>
        <p:sp>
          <p:nvSpPr>
            <p:cNvPr id="8" name="Freeform 8"/>
            <p:cNvSpPr/>
            <p:nvPr/>
          </p:nvSpPr>
          <p:spPr>
            <a:xfrm>
              <a:off x="13740984" y="0"/>
              <a:ext cx="13740984" cy="13716000"/>
            </a:xfrm>
            <a:custGeom>
              <a:avLst/>
              <a:gdLst/>
              <a:ahLst/>
              <a:cxnLst/>
              <a:rect l="l" t="t" r="r" b="b"/>
              <a:pathLst>
                <a:path w="13740984" h="13716000">
                  <a:moveTo>
                    <a:pt x="0" y="0"/>
                  </a:moveTo>
                  <a:lnTo>
                    <a:pt x="13740983" y="0"/>
                  </a:lnTo>
                  <a:lnTo>
                    <a:pt x="13740983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13999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001"/>
            </a:p>
          </p:txBody>
        </p:sp>
      </p:grpSp>
      <p:sp>
        <p:nvSpPr>
          <p:cNvPr id="9" name="Freeform 9"/>
          <p:cNvSpPr/>
          <p:nvPr/>
        </p:nvSpPr>
        <p:spPr>
          <a:xfrm>
            <a:off x="7783907" y="4182231"/>
            <a:ext cx="4181759" cy="5275155"/>
          </a:xfrm>
          <a:custGeom>
            <a:avLst/>
            <a:gdLst/>
            <a:ahLst/>
            <a:cxnLst/>
            <a:rect l="l" t="t" r="r" b="b"/>
            <a:pathLst>
              <a:path w="4181759" h="5275155">
                <a:moveTo>
                  <a:pt x="0" y="0"/>
                </a:moveTo>
                <a:lnTo>
                  <a:pt x="4181759" y="0"/>
                </a:lnTo>
                <a:lnTo>
                  <a:pt x="4181759" y="5275155"/>
                </a:lnTo>
                <a:lnTo>
                  <a:pt x="0" y="527515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001"/>
          </a:p>
        </p:txBody>
      </p:sp>
      <p:sp>
        <p:nvSpPr>
          <p:cNvPr id="10" name="Freeform 10"/>
          <p:cNvSpPr/>
          <p:nvPr/>
        </p:nvSpPr>
        <p:spPr>
          <a:xfrm flipH="1" flipV="1">
            <a:off x="13704505" y="1496111"/>
            <a:ext cx="1945213" cy="2003497"/>
          </a:xfrm>
          <a:custGeom>
            <a:avLst/>
            <a:gdLst/>
            <a:ahLst/>
            <a:cxnLst/>
            <a:rect l="l" t="t" r="r" b="b"/>
            <a:pathLst>
              <a:path w="1945213" h="2003497">
                <a:moveTo>
                  <a:pt x="1945213" y="2003497"/>
                </a:moveTo>
                <a:lnTo>
                  <a:pt x="0" y="2003497"/>
                </a:lnTo>
                <a:lnTo>
                  <a:pt x="0" y="0"/>
                </a:lnTo>
                <a:lnTo>
                  <a:pt x="1945213" y="0"/>
                </a:lnTo>
                <a:lnTo>
                  <a:pt x="1945213" y="2003497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001"/>
          </a:p>
        </p:txBody>
      </p:sp>
      <p:sp>
        <p:nvSpPr>
          <p:cNvPr id="11" name="Freeform 11"/>
          <p:cNvSpPr/>
          <p:nvPr/>
        </p:nvSpPr>
        <p:spPr>
          <a:xfrm rot="-5400000">
            <a:off x="14051770" y="493796"/>
            <a:ext cx="2331317" cy="3401125"/>
          </a:xfrm>
          <a:custGeom>
            <a:avLst/>
            <a:gdLst/>
            <a:ahLst/>
            <a:cxnLst/>
            <a:rect l="l" t="t" r="r" b="b"/>
            <a:pathLst>
              <a:path w="2331317" h="3401125">
                <a:moveTo>
                  <a:pt x="0" y="0"/>
                </a:moveTo>
                <a:lnTo>
                  <a:pt x="2331317" y="0"/>
                </a:lnTo>
                <a:lnTo>
                  <a:pt x="2331317" y="3401125"/>
                </a:lnTo>
                <a:lnTo>
                  <a:pt x="0" y="340112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001"/>
          </a:p>
        </p:txBody>
      </p:sp>
      <p:grpSp>
        <p:nvGrpSpPr>
          <p:cNvPr id="12" name="Group 12"/>
          <p:cNvGrpSpPr/>
          <p:nvPr/>
        </p:nvGrpSpPr>
        <p:grpSpPr>
          <a:xfrm>
            <a:off x="1028700" y="3238097"/>
            <a:ext cx="5163570" cy="4148091"/>
            <a:chOff x="0" y="0"/>
            <a:chExt cx="6884760" cy="5530788"/>
          </a:xfrm>
        </p:grpSpPr>
        <p:sp>
          <p:nvSpPr>
            <p:cNvPr id="13" name="TextBox 13"/>
            <p:cNvSpPr txBox="1"/>
            <p:nvPr/>
          </p:nvSpPr>
          <p:spPr>
            <a:xfrm>
              <a:off x="0" y="-38100"/>
              <a:ext cx="6884760" cy="27779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159"/>
                </a:lnSpc>
              </a:pPr>
              <a:r>
                <a:rPr lang="en-US" sz="3199">
                  <a:solidFill>
                    <a:srgbClr val="000000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Advanced Persistent Threat (APT) groups use fileless malware to evade detection.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3338768"/>
              <a:ext cx="6884760" cy="21920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359"/>
                </a:lnSpc>
              </a:pPr>
              <a:r>
                <a:rPr lang="en-US" sz="2400">
                  <a:solidFill>
                    <a:srgbClr val="000000"/>
                  </a:solidFill>
                  <a:latin typeface="Now"/>
                  <a:ea typeface="Now"/>
                  <a:cs typeface="Now"/>
                  <a:sym typeface="Now"/>
                </a:rPr>
                <a:t>These attacks are often </a:t>
              </a:r>
              <a:r>
                <a:rPr lang="en-US" sz="2400" b="1">
                  <a:solidFill>
                    <a:srgbClr val="000000"/>
                  </a:solidFill>
                  <a:latin typeface="Now Bold"/>
                  <a:ea typeface="Now Bold"/>
                  <a:cs typeface="Now Bold"/>
                  <a:sym typeface="Now Bold"/>
                </a:rPr>
                <a:t>targeted</a:t>
              </a:r>
              <a:r>
                <a:rPr lang="en-US" sz="2400">
                  <a:solidFill>
                    <a:srgbClr val="000000"/>
                  </a:solidFill>
                  <a:latin typeface="Now"/>
                  <a:ea typeface="Now"/>
                  <a:cs typeface="Now"/>
                  <a:sym typeface="Now"/>
                </a:rPr>
                <a:t>, exploiting vulnerabilities in organizations for </a:t>
              </a:r>
              <a:r>
                <a:rPr lang="en-US" sz="2400" b="1">
                  <a:solidFill>
                    <a:srgbClr val="000000"/>
                  </a:solidFill>
                  <a:latin typeface="Now Bold"/>
                  <a:ea typeface="Now Bold"/>
                  <a:cs typeface="Now Bold"/>
                  <a:sym typeface="Now Bold"/>
                </a:rPr>
                <a:t>long-term access</a:t>
              </a:r>
              <a:r>
                <a:rPr lang="en-US" sz="2400">
                  <a:solidFill>
                    <a:srgbClr val="000000"/>
                  </a:solidFill>
                  <a:latin typeface="Now"/>
                  <a:ea typeface="Now"/>
                  <a:cs typeface="Now"/>
                  <a:sym typeface="Now"/>
                </a:rPr>
                <a:t> and data exfiltration.</a:t>
              </a:r>
            </a:p>
          </p:txBody>
        </p:sp>
      </p:grpSp>
    </p:spTree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28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5143500"/>
            <a:ext cx="8137531" cy="5124231"/>
            <a:chOff x="0" y="0"/>
            <a:chExt cx="1118292" cy="70419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18292" cy="704192"/>
            </a:xfrm>
            <a:custGeom>
              <a:avLst/>
              <a:gdLst/>
              <a:ahLst/>
              <a:cxnLst/>
              <a:rect l="l" t="t" r="r" b="b"/>
              <a:pathLst>
                <a:path w="1118292" h="704192">
                  <a:moveTo>
                    <a:pt x="0" y="0"/>
                  </a:moveTo>
                  <a:lnTo>
                    <a:pt x="1118292" y="0"/>
                  </a:lnTo>
                  <a:lnTo>
                    <a:pt x="1118292" y="704192"/>
                  </a:lnTo>
                  <a:lnTo>
                    <a:pt x="0" y="704192"/>
                  </a:lnTo>
                  <a:close/>
                </a:path>
              </a:pathLst>
            </a:custGeom>
            <a:blipFill>
              <a:blip r:embed="rId2"/>
              <a:stretch>
                <a:fillRect t="-2802" b="-2802"/>
              </a:stretch>
            </a:blipFill>
          </p:spPr>
          <p:txBody>
            <a:bodyPr/>
            <a:lstStyle/>
            <a:p>
              <a:endParaRPr lang="en-001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-1161738" y="0"/>
            <a:ext cx="20611475" cy="10287000"/>
            <a:chOff x="0" y="0"/>
            <a:chExt cx="27481967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3740984" cy="13716000"/>
            </a:xfrm>
            <a:custGeom>
              <a:avLst/>
              <a:gdLst/>
              <a:ahLst/>
              <a:cxnLst/>
              <a:rect l="l" t="t" r="r" b="b"/>
              <a:pathLst>
                <a:path w="13740984" h="13716000">
                  <a:moveTo>
                    <a:pt x="0" y="0"/>
                  </a:moveTo>
                  <a:lnTo>
                    <a:pt x="13740984" y="0"/>
                  </a:lnTo>
                  <a:lnTo>
                    <a:pt x="13740984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3999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001"/>
            </a:p>
          </p:txBody>
        </p:sp>
        <p:sp>
          <p:nvSpPr>
            <p:cNvPr id="6" name="Freeform 6"/>
            <p:cNvSpPr/>
            <p:nvPr/>
          </p:nvSpPr>
          <p:spPr>
            <a:xfrm>
              <a:off x="13740984" y="0"/>
              <a:ext cx="13740984" cy="13716000"/>
            </a:xfrm>
            <a:custGeom>
              <a:avLst/>
              <a:gdLst/>
              <a:ahLst/>
              <a:cxnLst/>
              <a:rect l="l" t="t" r="r" b="b"/>
              <a:pathLst>
                <a:path w="13740984" h="13716000">
                  <a:moveTo>
                    <a:pt x="0" y="0"/>
                  </a:moveTo>
                  <a:lnTo>
                    <a:pt x="13740983" y="0"/>
                  </a:lnTo>
                  <a:lnTo>
                    <a:pt x="13740983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3999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001"/>
            </a:p>
          </p:txBody>
        </p:sp>
      </p:grpSp>
      <p:sp>
        <p:nvSpPr>
          <p:cNvPr id="7" name="Freeform 7"/>
          <p:cNvSpPr/>
          <p:nvPr/>
        </p:nvSpPr>
        <p:spPr>
          <a:xfrm>
            <a:off x="0" y="5143500"/>
            <a:ext cx="5165094" cy="5319853"/>
          </a:xfrm>
          <a:custGeom>
            <a:avLst/>
            <a:gdLst/>
            <a:ahLst/>
            <a:cxnLst/>
            <a:rect l="l" t="t" r="r" b="b"/>
            <a:pathLst>
              <a:path w="5165094" h="5319853">
                <a:moveTo>
                  <a:pt x="0" y="0"/>
                </a:moveTo>
                <a:lnTo>
                  <a:pt x="5165094" y="0"/>
                </a:lnTo>
                <a:lnTo>
                  <a:pt x="5165094" y="5319853"/>
                </a:lnTo>
                <a:lnTo>
                  <a:pt x="0" y="531985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001"/>
          </a:p>
        </p:txBody>
      </p:sp>
      <p:sp>
        <p:nvSpPr>
          <p:cNvPr id="8" name="TextBox 8"/>
          <p:cNvSpPr txBox="1"/>
          <p:nvPr/>
        </p:nvSpPr>
        <p:spPr>
          <a:xfrm>
            <a:off x="1028700" y="1038225"/>
            <a:ext cx="7108831" cy="3505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269"/>
              </a:lnSpc>
            </a:pPr>
            <a:r>
              <a:rPr lang="en-US" sz="7724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rPr>
              <a:t>Why Is Fileless Malware Dangerous?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10190710" y="1028700"/>
            <a:ext cx="7068590" cy="1827861"/>
            <a:chOff x="0" y="0"/>
            <a:chExt cx="9424787" cy="2437148"/>
          </a:xfrm>
        </p:grpSpPr>
        <p:sp>
          <p:nvSpPr>
            <p:cNvPr id="10" name="TextBox 10"/>
            <p:cNvSpPr txBox="1"/>
            <p:nvPr/>
          </p:nvSpPr>
          <p:spPr>
            <a:xfrm>
              <a:off x="0" y="926398"/>
              <a:ext cx="9424787" cy="15107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041"/>
                </a:lnSpc>
              </a:pPr>
              <a:r>
                <a:rPr lang="en-US" sz="2172">
                  <a:solidFill>
                    <a:srgbClr val="FFFFFF"/>
                  </a:solidFill>
                  <a:latin typeface="Now"/>
                  <a:ea typeface="Now"/>
                  <a:cs typeface="Now"/>
                  <a:sym typeface="Now"/>
                </a:rPr>
                <a:t>Fileless malware </a:t>
              </a:r>
              <a:r>
                <a:rPr lang="en-US" sz="2172" b="1">
                  <a:solidFill>
                    <a:srgbClr val="FFFFFF"/>
                  </a:solidFill>
                  <a:latin typeface="Now Bold"/>
                  <a:ea typeface="Now Bold"/>
                  <a:cs typeface="Now Bold"/>
                  <a:sym typeface="Now Bold"/>
                </a:rPr>
                <a:t>evades detection</a:t>
              </a:r>
              <a:r>
                <a:rPr lang="en-US" sz="2172">
                  <a:solidFill>
                    <a:srgbClr val="FFFFFF"/>
                  </a:solidFill>
                  <a:latin typeface="Now"/>
                  <a:ea typeface="Now"/>
                  <a:cs typeface="Now"/>
                  <a:sym typeface="Now"/>
                </a:rPr>
                <a:t> by traditional antivirus programs, allowing it to operate without leaving typical signatures that would trigger alerts.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19050"/>
              <a:ext cx="9424787" cy="59316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99"/>
                </a:lnSpc>
              </a:pPr>
              <a:r>
                <a:rPr lang="en-US" sz="2845" dirty="0">
                  <a:solidFill>
                    <a:srgbClr val="FFFFFF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Traditional security measures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0190710" y="3672933"/>
            <a:ext cx="7068590" cy="1846911"/>
            <a:chOff x="0" y="0"/>
            <a:chExt cx="9424787" cy="2462547"/>
          </a:xfrm>
        </p:grpSpPr>
        <p:sp>
          <p:nvSpPr>
            <p:cNvPr id="13" name="TextBox 13"/>
            <p:cNvSpPr txBox="1"/>
            <p:nvPr/>
          </p:nvSpPr>
          <p:spPr>
            <a:xfrm>
              <a:off x="0" y="951798"/>
              <a:ext cx="9424787" cy="15107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041"/>
                </a:lnSpc>
              </a:pPr>
              <a:r>
                <a:rPr lang="en-US" sz="2172">
                  <a:solidFill>
                    <a:srgbClr val="FFFFFF"/>
                  </a:solidFill>
                  <a:latin typeface="Now"/>
                  <a:ea typeface="Now"/>
                  <a:cs typeface="Now"/>
                  <a:sym typeface="Now"/>
                </a:rPr>
                <a:t>Once executed, fileless malware can remain within a system's </a:t>
              </a:r>
              <a:r>
                <a:rPr lang="en-US" sz="2172" b="1">
                  <a:solidFill>
                    <a:srgbClr val="FFFFFF"/>
                  </a:solidFill>
                  <a:latin typeface="Now Bold"/>
                  <a:ea typeface="Now Bold"/>
                  <a:cs typeface="Now Bold"/>
                  <a:sym typeface="Now Bold"/>
                </a:rPr>
                <a:t>memory</a:t>
              </a:r>
              <a:r>
                <a:rPr lang="en-US" sz="2172">
                  <a:solidFill>
                    <a:srgbClr val="FFFFFF"/>
                  </a:solidFill>
                  <a:latin typeface="Now"/>
                  <a:ea typeface="Now"/>
                  <a:cs typeface="Now"/>
                  <a:sym typeface="Now"/>
                </a:rPr>
                <a:t> for extended periods, making it difficult to remove or detect.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19050"/>
              <a:ext cx="9424787" cy="59316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99"/>
                </a:lnSpc>
              </a:pPr>
              <a:r>
                <a:rPr lang="en-US" sz="2845">
                  <a:solidFill>
                    <a:srgbClr val="FFFFFF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Persistence in environments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0190710" y="6812466"/>
            <a:ext cx="7068590" cy="1861753"/>
            <a:chOff x="0" y="0"/>
            <a:chExt cx="9424787" cy="2482338"/>
          </a:xfrm>
        </p:grpSpPr>
        <p:sp>
          <p:nvSpPr>
            <p:cNvPr id="16" name="TextBox 16"/>
            <p:cNvSpPr txBox="1"/>
            <p:nvPr/>
          </p:nvSpPr>
          <p:spPr>
            <a:xfrm>
              <a:off x="0" y="-19050"/>
              <a:ext cx="9424787" cy="59316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99"/>
                </a:lnSpc>
              </a:pPr>
              <a:r>
                <a:rPr lang="en-US" sz="2845">
                  <a:solidFill>
                    <a:srgbClr val="FFFFFF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Challenges in detection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971588"/>
              <a:ext cx="9424787" cy="15107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041"/>
                </a:lnSpc>
              </a:pPr>
              <a:r>
                <a:rPr lang="en-US" sz="2172">
                  <a:solidFill>
                    <a:srgbClr val="FFFFFF"/>
                  </a:solidFill>
                  <a:latin typeface="Now"/>
                  <a:ea typeface="Now"/>
                  <a:cs typeface="Now"/>
                  <a:sym typeface="Now"/>
                </a:rPr>
                <a:t>The </a:t>
              </a:r>
              <a:r>
                <a:rPr lang="en-US" sz="2172" b="1">
                  <a:solidFill>
                    <a:srgbClr val="FFFFFF"/>
                  </a:solidFill>
                  <a:latin typeface="Now Bold"/>
                  <a:ea typeface="Now Bold"/>
                  <a:cs typeface="Now Bold"/>
                  <a:sym typeface="Now Bold"/>
                </a:rPr>
                <a:t>invisibility</a:t>
              </a:r>
              <a:r>
                <a:rPr lang="en-US" sz="2172">
                  <a:solidFill>
                    <a:srgbClr val="FFFFFF"/>
                  </a:solidFill>
                  <a:latin typeface="Now"/>
                  <a:ea typeface="Now"/>
                  <a:cs typeface="Now"/>
                  <a:sym typeface="Now"/>
                </a:rPr>
                <a:t> of fileless malware complicates detection efforts, requiring advanced tools and methodologies to identify and respond effectively.</a:t>
              </a:r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9334500" y="1071300"/>
            <a:ext cx="572421" cy="3892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219"/>
              </a:lnSpc>
            </a:pPr>
            <a:r>
              <a:rPr lang="en-US" sz="2299" u="sng">
                <a:solidFill>
                  <a:srgbClr val="FFFFFF"/>
                </a:solidFill>
                <a:latin typeface="Now"/>
                <a:ea typeface="Now"/>
                <a:cs typeface="Now"/>
                <a:sym typeface="Now"/>
              </a:rPr>
              <a:t>01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334500" y="3700780"/>
            <a:ext cx="572421" cy="3892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219"/>
              </a:lnSpc>
            </a:pPr>
            <a:r>
              <a:rPr lang="en-US" sz="2299" u="sng">
                <a:solidFill>
                  <a:srgbClr val="FFFFFF"/>
                </a:solidFill>
                <a:latin typeface="Now"/>
                <a:ea typeface="Now"/>
                <a:cs typeface="Now"/>
                <a:sym typeface="Now"/>
              </a:rPr>
              <a:t>02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9334500" y="6851010"/>
            <a:ext cx="572421" cy="3892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219"/>
              </a:lnSpc>
            </a:pPr>
            <a:r>
              <a:rPr lang="en-US" sz="2299" u="sng">
                <a:solidFill>
                  <a:srgbClr val="FFFFFF"/>
                </a:solidFill>
                <a:latin typeface="Now"/>
                <a:ea typeface="Now"/>
                <a:cs typeface="Now"/>
                <a:sym typeface="Now"/>
              </a:rPr>
              <a:t>03</a:t>
            </a:r>
          </a:p>
        </p:txBody>
      </p:sp>
    </p:spTree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61738" y="0"/>
            <a:ext cx="20611475" cy="10287000"/>
            <a:chOff x="0" y="0"/>
            <a:chExt cx="27481967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40984" cy="13716000"/>
            </a:xfrm>
            <a:custGeom>
              <a:avLst/>
              <a:gdLst/>
              <a:ahLst/>
              <a:cxnLst/>
              <a:rect l="l" t="t" r="r" b="b"/>
              <a:pathLst>
                <a:path w="13740984" h="13716000">
                  <a:moveTo>
                    <a:pt x="0" y="0"/>
                  </a:moveTo>
                  <a:lnTo>
                    <a:pt x="13740984" y="0"/>
                  </a:lnTo>
                  <a:lnTo>
                    <a:pt x="13740984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3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001"/>
            </a:p>
          </p:txBody>
        </p:sp>
        <p:sp>
          <p:nvSpPr>
            <p:cNvPr id="4" name="Freeform 4"/>
            <p:cNvSpPr/>
            <p:nvPr/>
          </p:nvSpPr>
          <p:spPr>
            <a:xfrm>
              <a:off x="13740984" y="0"/>
              <a:ext cx="13740984" cy="13716000"/>
            </a:xfrm>
            <a:custGeom>
              <a:avLst/>
              <a:gdLst/>
              <a:ahLst/>
              <a:cxnLst/>
              <a:rect l="l" t="t" r="r" b="b"/>
              <a:pathLst>
                <a:path w="13740984" h="13716000">
                  <a:moveTo>
                    <a:pt x="0" y="0"/>
                  </a:moveTo>
                  <a:lnTo>
                    <a:pt x="13740983" y="0"/>
                  </a:lnTo>
                  <a:lnTo>
                    <a:pt x="13740983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3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001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5143500"/>
            <a:ext cx="8137531" cy="5124231"/>
            <a:chOff x="0" y="0"/>
            <a:chExt cx="1118292" cy="70419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118292" cy="704192"/>
            </a:xfrm>
            <a:custGeom>
              <a:avLst/>
              <a:gdLst/>
              <a:ahLst/>
              <a:cxnLst/>
              <a:rect l="l" t="t" r="r" b="b"/>
              <a:pathLst>
                <a:path w="1118292" h="704192">
                  <a:moveTo>
                    <a:pt x="0" y="0"/>
                  </a:moveTo>
                  <a:lnTo>
                    <a:pt x="1118292" y="0"/>
                  </a:lnTo>
                  <a:lnTo>
                    <a:pt x="1118292" y="704192"/>
                  </a:lnTo>
                  <a:lnTo>
                    <a:pt x="0" y="704192"/>
                  </a:lnTo>
                  <a:close/>
                </a:path>
              </a:pathLst>
            </a:custGeom>
            <a:blipFill>
              <a:blip r:embed="rId4"/>
              <a:stretch>
                <a:fillRect t="-2901" b="-2901"/>
              </a:stretch>
            </a:blipFill>
          </p:spPr>
          <p:txBody>
            <a:bodyPr/>
            <a:lstStyle/>
            <a:p>
              <a:endParaRPr lang="en-001"/>
            </a:p>
          </p:txBody>
        </p:sp>
      </p:grpSp>
      <p:sp>
        <p:nvSpPr>
          <p:cNvPr id="7" name="Freeform 7"/>
          <p:cNvSpPr/>
          <p:nvPr/>
        </p:nvSpPr>
        <p:spPr>
          <a:xfrm>
            <a:off x="0" y="5143500"/>
            <a:ext cx="5165094" cy="5319853"/>
          </a:xfrm>
          <a:custGeom>
            <a:avLst/>
            <a:gdLst/>
            <a:ahLst/>
            <a:cxnLst/>
            <a:rect l="l" t="t" r="r" b="b"/>
            <a:pathLst>
              <a:path w="5165094" h="5319853">
                <a:moveTo>
                  <a:pt x="0" y="0"/>
                </a:moveTo>
                <a:lnTo>
                  <a:pt x="5165094" y="0"/>
                </a:lnTo>
                <a:lnTo>
                  <a:pt x="5165094" y="5319853"/>
                </a:lnTo>
                <a:lnTo>
                  <a:pt x="0" y="531985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001"/>
          </a:p>
        </p:txBody>
      </p:sp>
      <p:sp>
        <p:nvSpPr>
          <p:cNvPr id="8" name="TextBox 8"/>
          <p:cNvSpPr txBox="1"/>
          <p:nvPr/>
        </p:nvSpPr>
        <p:spPr>
          <a:xfrm>
            <a:off x="1028700" y="1028700"/>
            <a:ext cx="7108831" cy="2381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419"/>
              </a:lnSpc>
            </a:pPr>
            <a:r>
              <a:rPr lang="en-US" sz="7849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Key Strategies for Defense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10190710" y="1028700"/>
            <a:ext cx="7068590" cy="1464522"/>
            <a:chOff x="0" y="0"/>
            <a:chExt cx="9424787" cy="1952696"/>
          </a:xfrm>
        </p:grpSpPr>
        <p:sp>
          <p:nvSpPr>
            <p:cNvPr id="10" name="TextBox 10"/>
            <p:cNvSpPr txBox="1"/>
            <p:nvPr/>
          </p:nvSpPr>
          <p:spPr>
            <a:xfrm>
              <a:off x="0" y="947702"/>
              <a:ext cx="9424787" cy="10049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079"/>
                </a:lnSpc>
              </a:pPr>
              <a:r>
                <a:rPr lang="en-US" sz="2199">
                  <a:solidFill>
                    <a:srgbClr val="000000"/>
                  </a:solidFill>
                  <a:latin typeface="Now"/>
                  <a:ea typeface="Now"/>
                  <a:cs typeface="Now"/>
                  <a:sym typeface="Now"/>
                </a:rPr>
                <a:t>Implement advanced </a:t>
              </a:r>
              <a:r>
                <a:rPr lang="en-US" sz="2199" b="1">
                  <a:solidFill>
                    <a:srgbClr val="000000"/>
                  </a:solidFill>
                  <a:latin typeface="Now Bold"/>
                  <a:ea typeface="Now Bold"/>
                  <a:cs typeface="Now Bold"/>
                  <a:sym typeface="Now Bold"/>
                </a:rPr>
                <a:t>endpoint detection tools</a:t>
              </a:r>
              <a:r>
                <a:rPr lang="en-US" sz="2199">
                  <a:solidFill>
                    <a:srgbClr val="000000"/>
                  </a:solidFill>
                  <a:latin typeface="Now"/>
                  <a:ea typeface="Now"/>
                  <a:cs typeface="Now"/>
                  <a:sym typeface="Now"/>
                </a:rPr>
                <a:t> to identify and respond to threats in real-time.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19050"/>
              <a:ext cx="9424787" cy="6049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770"/>
                </a:lnSpc>
              </a:pPr>
              <a:r>
                <a:rPr lang="en-US" sz="2900">
                  <a:solidFill>
                    <a:srgbClr val="000000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Endpoint Detection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0190710" y="3672933"/>
            <a:ext cx="7068590" cy="1874096"/>
            <a:chOff x="0" y="0"/>
            <a:chExt cx="9424787" cy="2498795"/>
          </a:xfrm>
        </p:grpSpPr>
        <p:sp>
          <p:nvSpPr>
            <p:cNvPr id="13" name="TextBox 13"/>
            <p:cNvSpPr txBox="1"/>
            <p:nvPr/>
          </p:nvSpPr>
          <p:spPr>
            <a:xfrm>
              <a:off x="0" y="973102"/>
              <a:ext cx="9424787" cy="15256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079"/>
                </a:lnSpc>
              </a:pPr>
              <a:r>
                <a:rPr lang="en-US" sz="2199">
                  <a:solidFill>
                    <a:srgbClr val="000000"/>
                  </a:solidFill>
                  <a:latin typeface="Now"/>
                  <a:ea typeface="Now"/>
                  <a:cs typeface="Now"/>
                  <a:sym typeface="Now"/>
                </a:rPr>
                <a:t>Utilize </a:t>
              </a:r>
              <a:r>
                <a:rPr lang="en-US" sz="2199" b="1">
                  <a:solidFill>
                    <a:srgbClr val="000000"/>
                  </a:solidFill>
                  <a:latin typeface="Now Bold"/>
                  <a:ea typeface="Now Bold"/>
                  <a:cs typeface="Now Bold"/>
                  <a:sym typeface="Now Bold"/>
                </a:rPr>
                <a:t>behavioral analytics</a:t>
              </a:r>
              <a:r>
                <a:rPr lang="en-US" sz="2199">
                  <a:solidFill>
                    <a:srgbClr val="000000"/>
                  </a:solidFill>
                  <a:latin typeface="Now"/>
                  <a:ea typeface="Now"/>
                  <a:cs typeface="Now"/>
                  <a:sym typeface="Now"/>
                </a:rPr>
                <a:t> to detect anomalies and potential threats based on user behavior patterns.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19050"/>
              <a:ext cx="9424787" cy="6049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770"/>
                </a:lnSpc>
              </a:pPr>
              <a:r>
                <a:rPr lang="en-US" sz="2900">
                  <a:solidFill>
                    <a:srgbClr val="000000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Behavioral Analytics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0190710" y="6812466"/>
            <a:ext cx="7068590" cy="1888939"/>
            <a:chOff x="0" y="0"/>
            <a:chExt cx="9424787" cy="2518585"/>
          </a:xfrm>
        </p:grpSpPr>
        <p:sp>
          <p:nvSpPr>
            <p:cNvPr id="16" name="TextBox 16"/>
            <p:cNvSpPr txBox="1"/>
            <p:nvPr/>
          </p:nvSpPr>
          <p:spPr>
            <a:xfrm>
              <a:off x="0" y="-19050"/>
              <a:ext cx="9424787" cy="6049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770"/>
                </a:lnSpc>
              </a:pPr>
              <a:r>
                <a:rPr lang="en-US" sz="2900">
                  <a:solidFill>
                    <a:srgbClr val="000000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Security Awareness Training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992892"/>
              <a:ext cx="9424787" cy="15256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079"/>
                </a:lnSpc>
              </a:pPr>
              <a:r>
                <a:rPr lang="en-US" sz="2199">
                  <a:solidFill>
                    <a:srgbClr val="000000"/>
                  </a:solidFill>
                  <a:latin typeface="Now"/>
                  <a:ea typeface="Now"/>
                  <a:cs typeface="Now"/>
                  <a:sym typeface="Now"/>
                </a:rPr>
                <a:t>Conduct regular </a:t>
              </a:r>
              <a:r>
                <a:rPr lang="en-US" sz="2199" b="1">
                  <a:solidFill>
                    <a:srgbClr val="000000"/>
                  </a:solidFill>
                  <a:latin typeface="Now Bold"/>
                  <a:ea typeface="Now Bold"/>
                  <a:cs typeface="Now Bold"/>
                  <a:sym typeface="Now Bold"/>
                </a:rPr>
                <a:t>security awareness training</a:t>
              </a:r>
              <a:r>
                <a:rPr lang="en-US" sz="2199">
                  <a:solidFill>
                    <a:srgbClr val="000000"/>
                  </a:solidFill>
                  <a:latin typeface="Now"/>
                  <a:ea typeface="Now"/>
                  <a:cs typeface="Now"/>
                  <a:sym typeface="Now"/>
                </a:rPr>
                <a:t> for employees to recognize phishing attempts and other social engineering tactics.</a:t>
              </a:r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9334500" y="1071300"/>
            <a:ext cx="572421" cy="3892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219"/>
              </a:lnSpc>
            </a:pPr>
            <a:r>
              <a:rPr lang="en-US" sz="2299" u="sng">
                <a:solidFill>
                  <a:srgbClr val="000000"/>
                </a:solidFill>
                <a:latin typeface="Now"/>
                <a:ea typeface="Now"/>
                <a:cs typeface="Now"/>
                <a:sym typeface="Now"/>
              </a:rPr>
              <a:t>01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334500" y="3700780"/>
            <a:ext cx="572421" cy="3892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219"/>
              </a:lnSpc>
            </a:pPr>
            <a:r>
              <a:rPr lang="en-US" sz="2299" u="sng">
                <a:solidFill>
                  <a:srgbClr val="000000"/>
                </a:solidFill>
                <a:latin typeface="Now"/>
                <a:ea typeface="Now"/>
                <a:cs typeface="Now"/>
                <a:sym typeface="Now"/>
              </a:rPr>
              <a:t>02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9334500" y="6851010"/>
            <a:ext cx="572421" cy="3892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219"/>
              </a:lnSpc>
            </a:pPr>
            <a:r>
              <a:rPr lang="en-US" sz="2299" u="sng">
                <a:solidFill>
                  <a:srgbClr val="000000"/>
                </a:solidFill>
                <a:latin typeface="Now"/>
                <a:ea typeface="Now"/>
                <a:cs typeface="Now"/>
                <a:sym typeface="Now"/>
              </a:rPr>
              <a:t>03</a:t>
            </a:r>
          </a:p>
        </p:txBody>
      </p:sp>
    </p:spTree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61738" y="0"/>
            <a:ext cx="20611475" cy="10287000"/>
            <a:chOff x="0" y="0"/>
            <a:chExt cx="27481967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40984" cy="13716000"/>
            </a:xfrm>
            <a:custGeom>
              <a:avLst/>
              <a:gdLst/>
              <a:ahLst/>
              <a:cxnLst/>
              <a:rect l="l" t="t" r="r" b="b"/>
              <a:pathLst>
                <a:path w="13740984" h="13716000">
                  <a:moveTo>
                    <a:pt x="0" y="0"/>
                  </a:moveTo>
                  <a:lnTo>
                    <a:pt x="13740984" y="0"/>
                  </a:lnTo>
                  <a:lnTo>
                    <a:pt x="13740984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9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001"/>
            </a:p>
          </p:txBody>
        </p:sp>
        <p:sp>
          <p:nvSpPr>
            <p:cNvPr id="4" name="Freeform 4"/>
            <p:cNvSpPr/>
            <p:nvPr/>
          </p:nvSpPr>
          <p:spPr>
            <a:xfrm>
              <a:off x="13740984" y="0"/>
              <a:ext cx="13740984" cy="13716000"/>
            </a:xfrm>
            <a:custGeom>
              <a:avLst/>
              <a:gdLst/>
              <a:ahLst/>
              <a:cxnLst/>
              <a:rect l="l" t="t" r="r" b="b"/>
              <a:pathLst>
                <a:path w="13740984" h="13716000">
                  <a:moveTo>
                    <a:pt x="0" y="0"/>
                  </a:moveTo>
                  <a:lnTo>
                    <a:pt x="13740983" y="0"/>
                  </a:lnTo>
                  <a:lnTo>
                    <a:pt x="13740983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9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001"/>
            </a:p>
          </p:txBody>
        </p:sp>
      </p:grpSp>
      <p:sp>
        <p:nvSpPr>
          <p:cNvPr id="5" name="Freeform 5"/>
          <p:cNvSpPr/>
          <p:nvPr/>
        </p:nvSpPr>
        <p:spPr>
          <a:xfrm>
            <a:off x="12723356" y="5881903"/>
            <a:ext cx="4099378" cy="3376397"/>
          </a:xfrm>
          <a:custGeom>
            <a:avLst/>
            <a:gdLst/>
            <a:ahLst/>
            <a:cxnLst/>
            <a:rect l="l" t="t" r="r" b="b"/>
            <a:pathLst>
              <a:path w="4099378" h="3376397">
                <a:moveTo>
                  <a:pt x="0" y="0"/>
                </a:moveTo>
                <a:lnTo>
                  <a:pt x="4099379" y="0"/>
                </a:lnTo>
                <a:lnTo>
                  <a:pt x="4099379" y="3376397"/>
                </a:lnTo>
                <a:lnTo>
                  <a:pt x="0" y="33763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001"/>
          </a:p>
        </p:txBody>
      </p:sp>
      <p:grpSp>
        <p:nvGrpSpPr>
          <p:cNvPr id="6" name="Group 6"/>
          <p:cNvGrpSpPr/>
          <p:nvPr/>
        </p:nvGrpSpPr>
        <p:grpSpPr>
          <a:xfrm>
            <a:off x="9952732" y="1028700"/>
            <a:ext cx="7306568" cy="6300860"/>
            <a:chOff x="0" y="0"/>
            <a:chExt cx="1135096" cy="97885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135096" cy="978856"/>
            </a:xfrm>
            <a:custGeom>
              <a:avLst/>
              <a:gdLst/>
              <a:ahLst/>
              <a:cxnLst/>
              <a:rect l="l" t="t" r="r" b="b"/>
              <a:pathLst>
                <a:path w="1135096" h="978856">
                  <a:moveTo>
                    <a:pt x="0" y="0"/>
                  </a:moveTo>
                  <a:lnTo>
                    <a:pt x="1135096" y="0"/>
                  </a:lnTo>
                  <a:lnTo>
                    <a:pt x="1135096" y="978856"/>
                  </a:lnTo>
                  <a:lnTo>
                    <a:pt x="0" y="978856"/>
                  </a:lnTo>
                  <a:close/>
                </a:path>
              </a:pathLst>
            </a:custGeom>
            <a:blipFill>
              <a:blip r:embed="rId6"/>
              <a:stretch>
                <a:fillRect l="-25150" r="-25150"/>
              </a:stretch>
            </a:blipFill>
          </p:spPr>
          <p:txBody>
            <a:bodyPr/>
            <a:lstStyle/>
            <a:p>
              <a:endParaRPr lang="en-001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283745" y="5048432"/>
            <a:ext cx="3410920" cy="554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09"/>
              </a:lnSpc>
            </a:pPr>
            <a:r>
              <a:rPr lang="en-US" sz="3392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Any Question ?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3705407"/>
            <a:ext cx="8115300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800"/>
              </a:lnSpc>
            </a:pPr>
            <a:r>
              <a:rPr lang="en-US" sz="9000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Thank You</a:t>
            </a:r>
          </a:p>
        </p:txBody>
      </p:sp>
    </p:spTree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321</Words>
  <Application>Microsoft Office PowerPoint</Application>
  <PresentationFormat>Custom</PresentationFormat>
  <Paragraphs>46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Lexend Deca</vt:lpstr>
      <vt:lpstr>Calibri</vt:lpstr>
      <vt:lpstr>Now Bold</vt:lpstr>
      <vt:lpstr>Arial</vt:lpstr>
      <vt:lpstr>Now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- Invisible Threats Cybersecurity</dc:title>
  <dc:description>Presentation - Invisible Threats Cybersecurity</dc:description>
  <cp:lastModifiedBy>Sadid Ahmed</cp:lastModifiedBy>
  <cp:revision>4</cp:revision>
  <dcterms:created xsi:type="dcterms:W3CDTF">2006-08-16T00:00:00Z</dcterms:created>
  <dcterms:modified xsi:type="dcterms:W3CDTF">2025-07-12T20:26:35Z</dcterms:modified>
  <dc:identifier>DAGs_LZdkLs</dc:identifier>
</cp:coreProperties>
</file>